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6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4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7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32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66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26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2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63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16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38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76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1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730F6-0F39-46C4-9896-B849F0F1F52C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64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0B1CE-9660-42AC-93BE-46B6990006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ИСПОЛЬЗОВАНИЕ</a:t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>
                <a:solidFill>
                  <a:srgbClr val="FF0000"/>
                </a:solidFill>
              </a:rPr>
              <a:t>СПЕЦИАЛИЗИРОВАННОЙ ФИНАНСОВОЙ ОРГАНИЗАЦИИ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ДЛЯ УПРАВЛЕНИЯ ДОЛГОВЫМИ АКТИВАМИ</a:t>
            </a:r>
          </a:p>
        </p:txBody>
      </p:sp>
    </p:spTree>
    <p:extLst>
      <p:ext uri="{BB962C8B-B14F-4D97-AF65-F5344CB8AC3E}">
        <p14:creationId xmlns:p14="http://schemas.microsoft.com/office/powerpoint/2010/main" val="93227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Общая информация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 2014 появилась возможность в соответствии с Законом о рынке ценных бумаг учреждать 2 вида специализированных обществ: </a:t>
            </a:r>
          </a:p>
          <a:p>
            <a:pPr marL="0" indent="0">
              <a:buNone/>
            </a:pPr>
            <a:r>
              <a:rPr lang="ru-RU" dirty="0"/>
              <a:t>1) Специализированное финансовое общество (СФО) </a:t>
            </a:r>
          </a:p>
          <a:p>
            <a:pPr marL="0" indent="0">
              <a:buNone/>
            </a:pPr>
            <a:r>
              <a:rPr lang="ru-RU" dirty="0"/>
              <a:t>2) Специализированное общество проектного финансирования (СОПФ)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СФО – это российский инструмент </a:t>
            </a:r>
            <a:r>
              <a:rPr lang="ru-RU" dirty="0" err="1"/>
              <a:t>неипотечной</a:t>
            </a:r>
            <a:r>
              <a:rPr lang="ru-RU" dirty="0"/>
              <a:t> секьюритизации долговых активов (займов и кредитов)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87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14524A-1A89-4E12-8F77-3D0CD68AB876}"/>
              </a:ext>
            </a:extLst>
          </p:cNvPr>
          <p:cNvSpPr txBox="1"/>
          <p:nvPr/>
        </p:nvSpPr>
        <p:spPr>
          <a:xfrm>
            <a:off x="1232725" y="1942102"/>
            <a:ext cx="10040982" cy="3768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Учитывая, что согласно Закону о ценных бумагах: </a:t>
            </a:r>
            <a:r>
              <a:rPr lang="ru-RU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«целями и предметом деятельности специализированного финансового общества могут являться … приобретение имущественных прав требовать исполнения от должников уплаты денежных средств (далее - денежные требования) по кредитным договорам, договорам займа и (или) иным обязательствам, включая права, которые возникнут в будущем из существующих или из будущих обязательств, приобретение иного имущества, связанного с приобретаемыми денежными требованиями, в том числе по договорам лизинга и договорам аренды»</a:t>
            </a: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СФО может обеспечить </a:t>
            </a:r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реструктуризацию отношений дебиторов и кредиторов</a:t>
            </a: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вне зависимости от масштабов, сроков возникновения, географии местонахождения, юридической истории и фактической стоимости долгов и обязательств.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Взаимные неплатежи и связанные с ними финансовые и налоговые проблемы создают значительную напряженность в экономике России. Конфликты, возникающие в сфере взыскания долговых обязательств, стали для российской экономики одной из самых актуальных проблем. В процессе осуществления финансово-хозяйственной деятельности коммерческие организации зачастую сталкиваются с проблемой неисполнения или ненадлежащего исполнения обязательств должниками. Возникающие в этих случаях задолженности состоят не только из основного долга, в размер задолженности включаются также и суммы, взыскиваемые в рамках ответственности за нарушение обязательств.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FB20724-37F8-407C-BE71-BEC7694F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Специализированное финансового общество (СФО)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инструмент финансового реинжиниринга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6480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FB20724-37F8-407C-BE71-BEC7694F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Специализированное финансового общество (СФО)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инструмент финансового реинжиниринга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059982-7C53-4D82-8314-FE0F33D33A2A}"/>
              </a:ext>
            </a:extLst>
          </p:cNvPr>
          <p:cNvSpPr txBox="1"/>
          <p:nvPr/>
        </p:nvSpPr>
        <p:spPr>
          <a:xfrm>
            <a:off x="1298038" y="1999622"/>
            <a:ext cx="9910355" cy="3934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последнее время, усугубившееся финансово-экономическим кризисом, в отношениях между различными все чаще возникают проблемы невыплаты долгов и возникновения задолженностей. Организация-кредитор, при столкновении с проблемой возврата долга, может принять единственно верное решение - обратиться за квалифицированной помощью.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СФО как специализированный институт может обеспечить услуги по управлению кредиторской и дебиторской задолженностью. Основное поле профессиональной активности СФО для предприятий, их партнеров, аудиторов и консультантов: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получения или возврата долгов, сформированных в различной юридической форме, включая: куплю-продажу долговых требований, цессию просроченных задолженностей, обмен долговых требований на иные активы и т.п.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Подбор финансовых инструментов, признаваемых дебиторами и кредиторами для обеспечения взаиморасчетов по возникшим обязательствам сторон, расшивка неплатежей по цепочке производственной кооперации.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Очистка балансов предприятий по </a:t>
            </a:r>
            <a:r>
              <a:rPr lang="ru-RU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дебиторско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-кредиторским обязательствам, в том числе по безнадежным долгам или недоступным кредиторам.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Сопровождение реструктуризации регулярных однородных обязательств, возникающих в ходе деятельности заказчика и его поставщиков/подрядчиков/потребителей (функции долгового оператора).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информационной базы заявок предприятий на покупку и продажу долговых обязательств третьих лиц, с возможностью сопровождения сделок по их покупке и продаже.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Профилактический консалтинг по возникновению задолженности.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6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Защита активов инвесторов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32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00" u="sng" dirty="0"/>
              <a:t>Создание / прекращение: </a:t>
            </a:r>
          </a:p>
          <a:p>
            <a:pPr marL="0" indent="0">
              <a:buNone/>
            </a:pPr>
            <a:r>
              <a:rPr lang="ru-RU" sz="900" dirty="0"/>
              <a:t>a. только учреждение: </a:t>
            </a:r>
          </a:p>
          <a:p>
            <a:pPr marL="0" indent="0">
              <a:buNone/>
            </a:pPr>
            <a:r>
              <a:rPr lang="ru-RU" sz="900" dirty="0"/>
              <a:t>b. оплата уставного капитала только деньгами; </a:t>
            </a:r>
          </a:p>
          <a:p>
            <a:pPr marL="0" indent="0">
              <a:buNone/>
            </a:pPr>
            <a:r>
              <a:rPr lang="ru-RU" sz="900" dirty="0"/>
              <a:t>c. минимальный размер уставного капитала не установлен; </a:t>
            </a:r>
          </a:p>
          <a:p>
            <a:pPr marL="0" indent="0">
              <a:buNone/>
            </a:pPr>
            <a:r>
              <a:rPr lang="ru-RU" sz="900" dirty="0"/>
              <a:t>d. уставный капитал не может быть уменьшен, в т.ч. из-за снижения СЧА и/или путем выкупа собственных акций; </a:t>
            </a:r>
          </a:p>
          <a:p>
            <a:pPr marL="0" indent="0">
              <a:buNone/>
            </a:pPr>
            <a:r>
              <a:rPr lang="ru-RU" sz="900" dirty="0"/>
              <a:t>e. СФО не может добровольно реорганизовываться; </a:t>
            </a:r>
          </a:p>
          <a:p>
            <a:pPr marL="0" indent="0">
              <a:buNone/>
            </a:pPr>
            <a:r>
              <a:rPr lang="ru-RU" sz="900" dirty="0"/>
              <a:t>f. ликвидация СФО с неисполненными обязательствами – по решению 9/10 на общем собрании владельцев облигаций; </a:t>
            </a:r>
          </a:p>
          <a:p>
            <a:pPr marL="0" indent="0">
              <a:buNone/>
            </a:pPr>
            <a:r>
              <a:rPr lang="ru-RU" sz="900" b="1" u="sng" dirty="0"/>
              <a:t>Отсутствие обязательств перед физическими лицами:</a:t>
            </a:r>
          </a:p>
          <a:p>
            <a:pPr marL="0" indent="0">
              <a:buNone/>
            </a:pPr>
            <a:r>
              <a:rPr lang="ru-RU" sz="900" dirty="0"/>
              <a:t>a. совет директоров – не избирается, его функции реализует ЕИО; </a:t>
            </a:r>
          </a:p>
          <a:p>
            <a:pPr marL="0" indent="0">
              <a:buNone/>
            </a:pPr>
            <a:r>
              <a:rPr lang="ru-RU" sz="900" dirty="0"/>
              <a:t>b. ревизионная комиссия – не создается; </a:t>
            </a:r>
          </a:p>
          <a:p>
            <a:pPr marL="0" indent="0">
              <a:buNone/>
            </a:pPr>
            <a:r>
              <a:rPr lang="ru-RU" sz="900" dirty="0"/>
              <a:t>c. КИО – не создается; </a:t>
            </a:r>
          </a:p>
          <a:p>
            <a:pPr marL="0" indent="0">
              <a:buNone/>
            </a:pPr>
            <a:r>
              <a:rPr lang="ru-RU" sz="900" dirty="0"/>
              <a:t>d. Штат – не формируется, запрет на заключение трудовых договоров; </a:t>
            </a:r>
          </a:p>
          <a:p>
            <a:pPr marL="0" indent="0">
              <a:buNone/>
            </a:pPr>
            <a:r>
              <a:rPr lang="ru-RU" sz="900" dirty="0"/>
              <a:t>e. Функции ЕИО должны быть переданы Управляющей компании, которой может быть только управляющая компания, включенная в реестр УК специализированных обществ (ведет Банк России). </a:t>
            </a:r>
          </a:p>
        </p:txBody>
      </p:sp>
    </p:spTree>
    <p:extLst>
      <p:ext uri="{BB962C8B-B14F-4D97-AF65-F5344CB8AC3E}">
        <p14:creationId xmlns:p14="http://schemas.microsoft.com/office/powerpoint/2010/main" val="394811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Варианты секьюритизации активов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ВАРИАНТ А: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i. приобретение имущественных прав требовать исполнения от должников уплаты денежных средств (далее - денежные требования) по кредитным договорам, договорам займа и (или) иным обязательствам, включая права, которые возникнут в будущем из существующих или из будущих обязательств; </a:t>
            </a:r>
          </a:p>
          <a:p>
            <a:pPr marL="0" indent="0">
              <a:buNone/>
            </a:pPr>
            <a:r>
              <a:rPr lang="ru-RU" dirty="0" err="1"/>
              <a:t>ii</a:t>
            </a:r>
            <a:r>
              <a:rPr lang="ru-RU" dirty="0"/>
              <a:t>. приобретение иного имущества, связанного с приобретаемыми денежными требованиями, в том числе по договорам лизинга и договорам аренды, </a:t>
            </a:r>
          </a:p>
          <a:p>
            <a:pPr marL="0" indent="0">
              <a:buNone/>
            </a:pPr>
            <a:r>
              <a:rPr lang="ru-RU" dirty="0" err="1"/>
              <a:t>iii</a:t>
            </a:r>
            <a:r>
              <a:rPr lang="ru-RU" dirty="0"/>
              <a:t>. осуществление эмиссии </a:t>
            </a:r>
            <a:r>
              <a:rPr lang="ru-RU" b="1" dirty="0"/>
              <a:t>облигаций</a:t>
            </a:r>
            <a:r>
              <a:rPr lang="ru-RU" dirty="0"/>
              <a:t>, обеспеченных залогом денежных требований.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71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Варианты секьюритизации активов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/>
              <a:t>ВАРИАНТ Б: </a:t>
            </a:r>
            <a:endParaRPr lang="ru-RU" dirty="0"/>
          </a:p>
          <a:p>
            <a:r>
              <a:rPr lang="ru-RU" dirty="0"/>
              <a:t>i. приобретение ценных бумаг, иностранных финансовых инструментов, не квалифицированных в качестве ценных бумаг, денежных требований по кредитным договорам и договорам займа, заключение договоров, являющихся производными финансовыми инструментами, размещение во вклады, в том числе в драгоценных металлах, приобретение драгоценных металлов, предоставление займов, заключение договоров страхования рисков и </a:t>
            </a:r>
          </a:p>
          <a:p>
            <a:r>
              <a:rPr lang="ru-RU" dirty="0" err="1"/>
              <a:t>ii</a:t>
            </a:r>
            <a:r>
              <a:rPr lang="ru-RU" dirty="0"/>
              <a:t>. осуществление эмиссии </a:t>
            </a:r>
            <a:r>
              <a:rPr lang="ru-RU" b="1" dirty="0"/>
              <a:t>структурных облигаций</a:t>
            </a:r>
            <a:r>
              <a:rPr lang="ru-RU" dirty="0"/>
              <a:t>, обеспеченных залогом денежных требований и (или) иного имущества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020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Возможности СФО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Выпуск классических облигаций с андеррайтером и представителем владельца </a:t>
            </a:r>
          </a:p>
          <a:p>
            <a:r>
              <a:rPr lang="ru-RU" dirty="0"/>
              <a:t>Допуск в 3 уровень ММВБ </a:t>
            </a:r>
          </a:p>
          <a:p>
            <a:r>
              <a:rPr lang="ru-RU" dirty="0"/>
              <a:t>Последующее присвоение рейтинга(</a:t>
            </a:r>
            <a:r>
              <a:rPr lang="ru-RU" dirty="0" err="1"/>
              <a:t>ов</a:t>
            </a:r>
            <a:r>
              <a:rPr lang="ru-RU" dirty="0"/>
              <a:t>) </a:t>
            </a:r>
          </a:p>
          <a:p>
            <a:pPr marL="0" indent="0">
              <a:buNone/>
            </a:pPr>
            <a:r>
              <a:rPr lang="ru-RU" b="1" u="sng" dirty="0"/>
              <a:t>Способы обеспечения исполнения обязательств по облигациям СФО: </a:t>
            </a:r>
            <a:endParaRPr lang="ru-RU" u="sng" dirty="0"/>
          </a:p>
          <a:p>
            <a:pPr marL="0" indent="0">
              <a:buNone/>
            </a:pPr>
            <a:r>
              <a:rPr lang="ru-RU" dirty="0"/>
              <a:t>a. залог денежных требований (основной); </a:t>
            </a:r>
          </a:p>
          <a:p>
            <a:pPr marL="0" indent="0">
              <a:buNone/>
            </a:pPr>
            <a:r>
              <a:rPr lang="ru-RU" dirty="0"/>
              <a:t>b. залог иного имущества, принадлежащего этому СФО; </a:t>
            </a:r>
          </a:p>
          <a:p>
            <a:pPr marL="0" indent="0">
              <a:buNone/>
            </a:pPr>
            <a:r>
              <a:rPr lang="ru-RU" dirty="0"/>
              <a:t>c. залог иного имущества, принадлежащего третьим лицам; </a:t>
            </a:r>
          </a:p>
          <a:p>
            <a:pPr marL="0" indent="0">
              <a:buNone/>
            </a:pPr>
            <a:r>
              <a:rPr lang="ru-RU" dirty="0"/>
              <a:t>d. иными способами, предусмотренными Законом о рынке ценных бумаг (поручительство).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921636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232</TotalTime>
  <Words>637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Symbol</vt:lpstr>
      <vt:lpstr>Times New Roman</vt:lpstr>
      <vt:lpstr>Галерея</vt:lpstr>
      <vt:lpstr> ИСПОЛЬЗОВАНИЕ  СПЕЦИАЛИЗИРОВАННОЙ ФИНАНСОВОЙ ОРГАНИЗАЦИИ  ДЛЯ УПРАВЛЕНИЯ ДОЛГОВЫМИ АКТИВАМИ</vt:lpstr>
      <vt:lpstr>Общая информация </vt:lpstr>
      <vt:lpstr>Специализированное финансового общество (СФО) – инструмент финансового реинжиниринга  </vt:lpstr>
      <vt:lpstr>Специализированное финансового общество (СФО) – инструмент финансового реинжиниринга  </vt:lpstr>
      <vt:lpstr>Защита активов инвесторов </vt:lpstr>
      <vt:lpstr>Варианты секьюритизации активов </vt:lpstr>
      <vt:lpstr>Варианты секьюритизации активов </vt:lpstr>
      <vt:lpstr>Возможности СФО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 СПЕЦИАЛИЗИРОВАННОЙ ФИНАНСОВОЙ ОРГАНИЗАЦИИ  ДЛЯ УПРАВЛЕНИЯ ДОЛГОВЫМИ АКТИВАМИ</dc:title>
  <dc:creator>ADMIN</dc:creator>
  <cp:lastModifiedBy>a0790</cp:lastModifiedBy>
  <cp:revision>9</cp:revision>
  <dcterms:created xsi:type="dcterms:W3CDTF">2020-07-29T11:10:57Z</dcterms:created>
  <dcterms:modified xsi:type="dcterms:W3CDTF">2022-02-10T14:54:55Z</dcterms:modified>
</cp:coreProperties>
</file>